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5" r:id="rId4"/>
    <p:sldId id="25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05" r:id="rId18"/>
    <p:sldId id="292" r:id="rId19"/>
    <p:sldId id="306" r:id="rId20"/>
    <p:sldId id="307" r:id="rId21"/>
    <p:sldId id="308" r:id="rId22"/>
    <p:sldId id="310" r:id="rId23"/>
    <p:sldId id="312" r:id="rId24"/>
    <p:sldId id="313" r:id="rId25"/>
    <p:sldId id="314" r:id="rId26"/>
    <p:sldId id="322" r:id="rId27"/>
    <p:sldId id="323" r:id="rId28"/>
    <p:sldId id="315" r:id="rId29"/>
    <p:sldId id="316" r:id="rId30"/>
    <p:sldId id="324" r:id="rId31"/>
    <p:sldId id="317" r:id="rId32"/>
    <p:sldId id="325" r:id="rId33"/>
    <p:sldId id="318" r:id="rId34"/>
    <p:sldId id="326" r:id="rId35"/>
    <p:sldId id="319" r:id="rId36"/>
    <p:sldId id="327" r:id="rId37"/>
    <p:sldId id="320" r:id="rId38"/>
    <p:sldId id="309" r:id="rId39"/>
    <p:sldId id="321" r:id="rId40"/>
    <p:sldId id="293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overhead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 autoAdjust="0"/>
    <p:restoredTop sz="50000" autoAdjust="0"/>
  </p:normalViewPr>
  <p:slideViewPr>
    <p:cSldViewPr snapToGrid="0" snapToObjects="1">
      <p:cViewPr>
        <p:scale>
          <a:sx n="107" d="100"/>
          <a:sy n="107" d="100"/>
        </p:scale>
        <p:origin x="1768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388D5-DDC2-4547-B82D-24C0CC6CF13D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1141-A112-4545-943B-0E330AFF8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downsides</a:t>
            </a:r>
          </a:p>
          <a:p>
            <a:r>
              <a:rPr lang="en-US" dirty="0" smtClean="0"/>
              <a:t>-horrible</a:t>
            </a:r>
            <a:r>
              <a:rPr lang="en-US" baseline="0" dirty="0" smtClean="0"/>
              <a:t> debugging</a:t>
            </a:r>
          </a:p>
          <a:p>
            <a:r>
              <a:rPr lang="en-US" baseline="0" dirty="0" smtClean="0"/>
              <a:t>-some features lag</a:t>
            </a:r>
          </a:p>
          <a:p>
            <a:r>
              <a:rPr lang="en-US" baseline="0" dirty="0" smtClean="0"/>
              <a:t>-speed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  <a:lvl2pPr marL="6858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2pPr>
            <a:lvl3pPr marL="11430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3pPr>
            <a:lvl4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4pPr>
            <a:lvl5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4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1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t&amp;rct=j&amp;q=&amp;esrc=s&amp;source=web&amp;cd=2&amp;cad=rja&amp;uact=8&amp;ved=0ahUKEwjmmtCXg7rKAhUQ6WMKHQp5AqYQFggoMAE&amp;url=http://nlp.stanford.edu/IR-book/html/htmledition/naive-bayes-text-classification-1.html&amp;usg=AFQjCNHdiwokGZ26l00dllbzwFqhyDMZkQ&amp;sig2=r9R4-R1G7sfNI6-xX7d--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bricks/spark-csv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fsd/langid.py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370" y="1270126"/>
            <a:ext cx="8939619" cy="1081467"/>
          </a:xfrm>
        </p:spPr>
        <p:txBody>
          <a:bodyPr anchor="t">
            <a:noAutofit/>
          </a:bodyPr>
          <a:lstStyle/>
          <a:p>
            <a:pPr algn="l"/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Natural Language</a:t>
            </a:r>
            <a:b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</a:br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Processing</a:t>
            </a:r>
            <a:endParaRPr lang="en-US" sz="5200" b="1" dirty="0">
              <a:solidFill>
                <a:schemeClr val="accent3">
                  <a:lumMod val="50000"/>
                </a:schemeClr>
              </a:solidFill>
              <a:latin typeface="Syncopate" charset="0"/>
              <a:ea typeface="Syncopate" charset="0"/>
              <a:cs typeface="Syncopat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32" y="3204827"/>
            <a:ext cx="2277937" cy="1424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426" y="2774555"/>
            <a:ext cx="2140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with</a:t>
            </a:r>
            <a:endParaRPr lang="en-US" sz="40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1032" name="Picture 8" descr="https://www.seeklogo.net/wp-content/uploads/2012/10/python-logo-vect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r="47356" b="34279"/>
          <a:stretch/>
        </p:blipFill>
        <p:spPr bwMode="auto">
          <a:xfrm>
            <a:off x="2409371" y="3539274"/>
            <a:ext cx="1864554" cy="1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8738" y="5130678"/>
            <a:ext cx="480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John Hogue |  January  20, 2016		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76" y="101935"/>
            <a:ext cx="2457450" cy="130492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100x faster than </a:t>
            </a:r>
            <a:r>
              <a:rPr lang="en-US" sz="30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MapReduce</a:t>
            </a:r>
            <a:endParaRPr lang="en-US" sz="30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rapid data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exploration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Great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high iteration machine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learning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Code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in what you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know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Functional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programming more suited for </a:t>
            </a: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NLP Preprocessing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parallel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processing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Industry Interest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Quickly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becoming a core </a:t>
            </a:r>
            <a:r>
              <a:rPr lang="en-US" sz="2600" b="1" dirty="0" err="1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tool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Standardized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ways of working with data</a:t>
            </a:r>
            <a:endParaRPr lang="en-US" sz="26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1913641" y="522057"/>
            <a:ext cx="809822" cy="880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2" y="239042"/>
            <a:ext cx="1942806" cy="1031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Access to great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libraries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NLTK</a:t>
            </a:r>
          </a:p>
          <a:p>
            <a:pPr lvl="1">
              <a:buFontTx/>
              <a:buChar char="-"/>
            </a:pP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Langid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“First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Class” language on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Spark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Scala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implementation first, Python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follows</a:t>
            </a:r>
          </a:p>
          <a:p>
            <a:pPr lvl="1">
              <a:buFontTx/>
              <a:buChar char="-"/>
            </a:pPr>
            <a:endParaRPr lang="en-US" sz="2600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Data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wrangling; less verbose is better</a:t>
            </a:r>
            <a:endParaRPr lang="en-US" sz="2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2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MLlib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64061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Stable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More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Algorithms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Available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Uses RDD’s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Lower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Level</a:t>
            </a:r>
            <a:endParaRPr lang="en-US" sz="1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</p:spTree>
    <p:extLst>
      <p:ext uri="{BB962C8B-B14F-4D97-AF65-F5344CB8AC3E}">
        <p14:creationId xmlns:p14="http://schemas.microsoft.com/office/powerpoint/2010/main" val="17732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Abstracted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Dataframes</a:t>
            </a: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Easy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tune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Very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New, API’s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change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Stability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&amp;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Documentation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Few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Examples</a:t>
            </a:r>
            <a:endParaRPr lang="en-US" sz="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1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35" y="0"/>
            <a:ext cx="99752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3700"/>
            <a:ext cx="7886700" cy="994172"/>
          </a:xfrm>
          <a:effectLst>
            <a:glow>
              <a:schemeClr val="accent5">
                <a:satMod val="1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4950" b="1" dirty="0">
                <a:solidFill>
                  <a:srgbClr val="FF0000"/>
                </a:solidFill>
                <a:effectLst>
                  <a:glow rad="292100">
                    <a:schemeClr val="tx1">
                      <a:alpha val="86000"/>
                    </a:schemeClr>
                  </a:glow>
                </a:effectLst>
                <a:latin typeface="Lane - Narrow" charset="0"/>
                <a:ea typeface="Lane - Narrow" charset="0"/>
                <a:cs typeface="Lane - Narrow" charset="0"/>
              </a:rPr>
              <a:t>Which Algorithm?</a:t>
            </a:r>
          </a:p>
        </p:txBody>
      </p:sp>
    </p:spTree>
    <p:extLst>
      <p:ext uri="{BB962C8B-B14F-4D97-AF65-F5344CB8AC3E}">
        <p14:creationId xmlns:p14="http://schemas.microsoft.com/office/powerpoint/2010/main" val="11974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" y="581891"/>
            <a:ext cx="9138566" cy="56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" y="581891"/>
            <a:ext cx="9142653" cy="57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Hadoop User Group; not math class</a:t>
            </a:r>
          </a:p>
          <a:p>
            <a:pPr lvl="1"/>
            <a:r>
              <a:rPr lang="en-US" dirty="0"/>
              <a:t>Detailed mechanics found here:                                    </a:t>
            </a:r>
            <a:r>
              <a:rPr lang="en-US" dirty="0">
                <a:hlinkClick r:id="rId2"/>
              </a:rPr>
              <a:t>Naive Bayes text classification - The Stanford NLP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Label</a:t>
            </a:r>
          </a:p>
          <a:p>
            <a:pPr lvl="2"/>
            <a:r>
              <a:rPr lang="en-US" dirty="0" smtClean="0"/>
              <a:t>Numerical Vector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Predicted Label</a:t>
            </a:r>
          </a:p>
        </p:txBody>
      </p:sp>
    </p:spTree>
    <p:extLst>
      <p:ext uri="{BB962C8B-B14F-4D97-AF65-F5344CB8AC3E}">
        <p14:creationId xmlns:p14="http://schemas.microsoft.com/office/powerpoint/2010/main" val="13090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Similar to:</a:t>
            </a:r>
          </a:p>
          <a:p>
            <a:pPr lvl="1"/>
            <a:r>
              <a:rPr lang="en-US" dirty="0"/>
              <a:t>T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able in a relational database</a:t>
            </a:r>
          </a:p>
          <a:p>
            <a:pPr lvl="1"/>
            <a:r>
              <a:rPr lang="en-US" dirty="0" smtClean="0"/>
              <a:t>Python 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R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data.frame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r>
              <a:rPr lang="en-US" dirty="0" smtClean="0"/>
              <a:t>Distributed under the hood</a:t>
            </a:r>
          </a:p>
          <a:p>
            <a:endParaRPr lang="en-US" dirty="0" smtClean="0"/>
          </a:p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Named and Typed Columns</a:t>
            </a:r>
          </a:p>
          <a:p>
            <a:pPr lvl="1"/>
            <a:r>
              <a:rPr lang="en-US" dirty="0" smtClean="0"/>
              <a:t>No more remembering array indexes!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Hive is simple</a:t>
            </a:r>
          </a:p>
          <a:p>
            <a:pPr lvl="1"/>
            <a:r>
              <a:rPr lang="en-US" dirty="0" smtClean="0"/>
              <a:t>Just need Hive configured correctly</a:t>
            </a:r>
            <a:endParaRPr lang="en-US" dirty="0" smtClean="0"/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22663"/>
            <a:ext cx="5029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91" y="83564"/>
            <a:ext cx="7886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196" y="3194764"/>
            <a:ext cx="3990554" cy="12526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Founder of Social Data Science</a:t>
            </a:r>
          </a:p>
          <a:p>
            <a:pPr marL="0" indent="0" algn="ctr">
              <a:buNone/>
            </a:pPr>
            <a:r>
              <a:rPr lang="en-US" sz="19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Crowd-sourced </a:t>
            </a:r>
            <a:r>
              <a:rPr lang="en-US" sz="19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Science for Nonprofits</a:t>
            </a:r>
            <a:endParaRPr lang="en-US" sz="19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8404" r="11213" b="11625"/>
          <a:stretch/>
        </p:blipFill>
        <p:spPr>
          <a:xfrm>
            <a:off x="550033" y="3047994"/>
            <a:ext cx="1090081" cy="11206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771955" y="1849746"/>
            <a:ext cx="3741169" cy="929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Scientist at General Mills</a:t>
            </a:r>
          </a:p>
          <a:p>
            <a:pPr marL="457200" lvl="1" indent="0">
              <a:buFont typeface="Arial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 Supporting Marketing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2" descr="http://vignette1.wikia.nocookie.net/disney/images/f/fc/2000px-General_Mills_logo.svg.png/revision/latest?cb=201403150352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0" y="1696107"/>
            <a:ext cx="758308" cy="9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806" y="4538885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https://www.linkedin.com/in/johnhogue</a:t>
            </a:r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https://github.com/dreyco676</a:t>
            </a:r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@dreyco676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7589"/>
          <a:stretch/>
        </p:blipFill>
        <p:spPr>
          <a:xfrm>
            <a:off x="5778230" y="0"/>
            <a:ext cx="336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text file is a bit harder</a:t>
            </a:r>
          </a:p>
          <a:p>
            <a:pPr lvl="1"/>
            <a:r>
              <a:rPr lang="en-US" dirty="0" smtClean="0"/>
              <a:t>Check out Data Bricks for a </a:t>
            </a:r>
            <a:r>
              <a:rPr lang="en-US" dirty="0"/>
              <a:t>better way:                           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github.com/databricks/spark-csv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This could also be a location in HDFS</a:t>
            </a: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90900"/>
            <a:ext cx="6629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Preprocessing Text Data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Need to simplify text into only its most important components</a:t>
            </a:r>
          </a:p>
          <a:p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Humans are inefficient communicators</a:t>
            </a:r>
            <a:r>
              <a:rPr lang="is-IS" dirty="0" smtClean="0"/>
              <a:t>…</a:t>
            </a: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Differs by application of NLP and corpus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Trial and error often are necessary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Preprocessing can be done in parallel!</a:t>
            </a:r>
          </a:p>
          <a:p>
            <a:pPr lvl="1"/>
            <a:endParaRPr lang="en-US" dirty="0"/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Natural Language Tool Kit (</a:t>
            </a:r>
            <a:r>
              <a:rPr lang="en-US" dirty="0"/>
              <a:t>NLTK)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Amazing full fledged library</a:t>
            </a:r>
          </a:p>
          <a:p>
            <a:pPr lvl="1"/>
            <a:r>
              <a:rPr lang="en-US" dirty="0" smtClean="0"/>
              <a:t>Multi-language support</a:t>
            </a:r>
          </a:p>
          <a:p>
            <a:pPr lvl="1"/>
            <a:r>
              <a:rPr lang="en-US" dirty="0" smtClean="0"/>
              <a:t>Toy Datasets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angid</a:t>
            </a:r>
            <a:r>
              <a:rPr lang="en-US" dirty="0"/>
              <a:t>                                                           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github.com/saffsd/langid.py</a:t>
            </a:r>
            <a:endParaRPr lang="en-US" dirty="0" smtClean="0"/>
          </a:p>
          <a:p>
            <a:pPr lvl="1"/>
            <a:r>
              <a:rPr lang="en-US" dirty="0" smtClean="0"/>
              <a:t>Small library that classifies language of text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11754" b="25779"/>
          <a:stretch/>
        </p:blipFill>
        <p:spPr>
          <a:xfrm>
            <a:off x="628650" y="576032"/>
            <a:ext cx="3242706" cy="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4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28650" y="3247977"/>
            <a:ext cx="7886700" cy="2928986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Local Python Interpreters on each node</a:t>
            </a:r>
          </a:p>
          <a:p>
            <a:pPr lvl="1"/>
            <a:r>
              <a:rPr lang="en-US" dirty="0" smtClean="0"/>
              <a:t>Install shared libraries to Edge Node</a:t>
            </a:r>
          </a:p>
          <a:p>
            <a:pPr lvl="1"/>
            <a:r>
              <a:rPr lang="en-US" dirty="0" smtClean="0"/>
              <a:t>Make Linux Share available to all nodes</a:t>
            </a:r>
          </a:p>
          <a:p>
            <a:pPr lvl="2"/>
            <a:r>
              <a:rPr lang="en-US" dirty="0" smtClean="0"/>
              <a:t>Put all support files for the libraries in the share!</a:t>
            </a:r>
            <a:endParaRPr lang="en-US" dirty="0"/>
          </a:p>
        </p:txBody>
      </p:sp>
      <p:cxnSp>
        <p:nvCxnSpPr>
          <p:cNvPr id="13" name="Elbow Connector 12"/>
          <p:cNvCxnSpPr>
            <a:endCxn id="20" idx="2"/>
          </p:cNvCxnSpPr>
          <p:nvPr/>
        </p:nvCxnSpPr>
        <p:spPr>
          <a:xfrm flipV="1">
            <a:off x="6183105" y="3158755"/>
            <a:ext cx="1920446" cy="730572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18" y="3831175"/>
            <a:ext cx="381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lot of the following steps are language specific</a:t>
            </a:r>
          </a:p>
          <a:p>
            <a:endParaRPr lang="en-US" dirty="0"/>
          </a:p>
          <a:p>
            <a:r>
              <a:rPr lang="en-US" dirty="0" smtClean="0"/>
              <a:t>Twitter only reports the language of their Menu</a:t>
            </a:r>
          </a:p>
          <a:p>
            <a:pPr lvl="1"/>
            <a:endParaRPr lang="en-US" dirty="0"/>
          </a:p>
          <a:p>
            <a:r>
              <a:rPr lang="en-US" dirty="0" smtClean="0"/>
              <a:t>Users may speak multiple </a:t>
            </a:r>
            <a:r>
              <a:rPr lang="en-US" dirty="0" err="1" smtClean="0"/>
              <a:t>languges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Clean Up</a:t>
            </a:r>
          </a:p>
          <a:p>
            <a:endParaRPr lang="en-US" dirty="0"/>
          </a:p>
          <a:p>
            <a:pPr lvl="1"/>
            <a:r>
              <a:rPr lang="en-US" dirty="0" smtClean="0"/>
              <a:t>Return Language of Tweets with 90% certainty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Filter down to only English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3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2"/>
          <a:stretch/>
        </p:blipFill>
        <p:spPr>
          <a:xfrm>
            <a:off x="1390650" y="4325513"/>
            <a:ext cx="6362700" cy="223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5535615" y="545808"/>
            <a:ext cx="809822" cy="88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36" y="262793"/>
            <a:ext cx="1942806" cy="103164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793026"/>
            <a:ext cx="7886700" cy="5064975"/>
          </a:xfrm>
        </p:spPr>
        <p:txBody>
          <a:bodyPr/>
          <a:lstStyle/>
          <a:p>
            <a:r>
              <a:rPr lang="en-US" dirty="0" smtClean="0"/>
              <a:t>Normal Python function</a:t>
            </a:r>
          </a:p>
          <a:p>
            <a:pPr lvl="1"/>
            <a:r>
              <a:rPr lang="en-US" dirty="0" smtClean="0"/>
              <a:t>Executed on a single Executor</a:t>
            </a:r>
          </a:p>
          <a:p>
            <a:pPr lvl="1"/>
            <a:r>
              <a:rPr lang="en-US" dirty="0" smtClean="0"/>
              <a:t>Registering it with </a:t>
            </a:r>
            <a:r>
              <a:rPr lang="en-US" dirty="0" err="1" smtClean="0"/>
              <a:t>udf</a:t>
            </a:r>
            <a:r>
              <a:rPr lang="en-US" dirty="0" smtClean="0"/>
              <a:t>() distributes it across cluster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 err="1" smtClean="0"/>
              <a:t>DataType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withColumn</a:t>
            </a:r>
            <a:r>
              <a:rPr lang="en-US" dirty="0" smtClean="0"/>
              <a:t>() creates a new column</a:t>
            </a:r>
          </a:p>
          <a:p>
            <a:pPr lvl="2"/>
            <a:r>
              <a:rPr lang="en-US" dirty="0" smtClean="0"/>
              <a:t>Issues with in place operations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9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</a:t>
            </a:r>
            <a:r>
              <a:rPr lang="en-US" dirty="0" err="1" smtClean="0"/>
              <a:t>DataFrames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17569"/>
            <a:ext cx="7886700" cy="3659394"/>
          </a:xfrm>
        </p:spPr>
        <p:txBody>
          <a:bodyPr/>
          <a:lstStyle/>
          <a:p>
            <a:r>
              <a:rPr lang="en-US" dirty="0" smtClean="0"/>
              <a:t>Better to create a </a:t>
            </a:r>
            <a:r>
              <a:rPr lang="en-US" u="sng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u="sng" dirty="0" smtClean="0"/>
              <a:t>WAY</a:t>
            </a:r>
            <a:r>
              <a:rPr lang="en-US" dirty="0" smtClean="0"/>
              <a:t> slower to do in place</a:t>
            </a:r>
            <a:endParaRPr lang="en-US" u="sng" dirty="0" smtClean="0"/>
          </a:p>
          <a:p>
            <a:pPr lvl="1"/>
            <a:r>
              <a:rPr lang="en-US" dirty="0" smtClean="0"/>
              <a:t>Easier to make a changes on the fly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1"/>
          <a:stretch/>
        </p:blipFill>
        <p:spPr>
          <a:xfrm>
            <a:off x="1390650" y="1690691"/>
            <a:ext cx="6362700" cy="6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Stop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9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1991" y="8356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(caveats)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89309" y="1828799"/>
            <a:ext cx="51546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NLP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is only a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part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my job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Code written for readability</a:t>
            </a:r>
          </a:p>
          <a:p>
            <a:pPr lvl="1">
              <a:buFontTx/>
              <a:buChar char="-"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Not optimization</a:t>
            </a:r>
          </a:p>
          <a:p>
            <a:pPr lvl="1">
              <a:buFontTx/>
              <a:buChar char="-"/>
            </a:pPr>
            <a:endParaRPr lang="en-US" sz="2800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I don’t know everything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</a:t>
            </a:r>
          </a:p>
          <a:p>
            <a:pPr marL="457200" lvl="1" indent="0">
              <a:buFont typeface="Arial"/>
              <a:buNone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- But that’s ok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r="70"/>
          <a:stretch/>
        </p:blipFill>
        <p:spPr>
          <a:xfrm>
            <a:off x="0" y="1828799"/>
            <a:ext cx="3989308" cy="29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Misc</a:t>
            </a:r>
            <a:r>
              <a:rPr lang="en-US" dirty="0" smtClean="0"/>
              <a:t> Junk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74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only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i</a:t>
            </a:r>
            <a:r>
              <a:rPr lang="en-US" dirty="0" smtClean="0"/>
              <a:t>mportant </a:t>
            </a:r>
            <a:r>
              <a:rPr lang="en-US" dirty="0"/>
              <a:t>s</a:t>
            </a:r>
            <a:r>
              <a:rPr lang="en-US" dirty="0" smtClean="0"/>
              <a:t>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Standardizing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Lemmatization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0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rows that have nothing left!</a:t>
            </a:r>
          </a:p>
          <a:p>
            <a:endParaRPr lang="en-US" dirty="0"/>
          </a:p>
          <a:p>
            <a:r>
              <a:rPr lang="en-US" dirty="0" err="1" smtClean="0"/>
              <a:t>Dedupe</a:t>
            </a:r>
            <a:r>
              <a:rPr lang="en-US" dirty="0" smtClean="0"/>
              <a:t> your training set</a:t>
            </a:r>
          </a:p>
          <a:p>
            <a:pPr lvl="1"/>
            <a:r>
              <a:rPr lang="en-US" dirty="0" smtClean="0"/>
              <a:t>RT or @mention people identical tweets</a:t>
            </a:r>
          </a:p>
          <a:p>
            <a:pPr lvl="1"/>
            <a:r>
              <a:rPr lang="en-US" dirty="0" smtClean="0"/>
              <a:t>Duplicates can adversely impact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5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87" y="2144095"/>
            <a:ext cx="4597400" cy="4254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045028" y="558140"/>
            <a:ext cx="3788228" cy="2707574"/>
          </a:xfrm>
          <a:prstGeom prst="wedgeRoundRectCallout">
            <a:avLst>
              <a:gd name="adj1" fmla="val 51139"/>
              <a:gd name="adj2" fmla="val 72769"/>
              <a:gd name="adj3" fmla="val 16667"/>
            </a:avLst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It looks like you have text and not numerical data. </a:t>
            </a:r>
          </a:p>
          <a:p>
            <a:endParaRPr lang="en-US" sz="2400" dirty="0" smtClean="0">
              <a:solidFill>
                <a:schemeClr val="tx2"/>
              </a:solidFill>
              <a:ea typeface="Lane - Narrow" charset="0"/>
              <a:cs typeface="Lane - Narrow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Would you like help?</a:t>
            </a:r>
          </a:p>
          <a:p>
            <a:endParaRPr lang="en-US" sz="2400" dirty="0">
              <a:solidFill>
                <a:schemeClr val="tx2"/>
              </a:solidFill>
              <a:ea typeface="Lane - Narrow" charset="0"/>
              <a:cs typeface="Lane - Narrow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2611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135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No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0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Agenda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NLP?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Why Spark?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Spark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Which algorithm to use?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prepare data for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measure accuracy?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Where to go from here?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191576" y="1825625"/>
            <a:ext cx="427616" cy="347472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21400" y="2856634"/>
            <a:ext cx="2154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Text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Classification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023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Featurization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8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9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 &amp;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57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Steps? 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9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3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1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What is Natural Language Processing?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179" y="6550223"/>
            <a:ext cx="3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http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www.dlsi.ua.es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/~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elloret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14" y="1690691"/>
            <a:ext cx="6505372" cy="45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Natural Language Processing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" b="872"/>
          <a:stretch/>
        </p:blipFill>
        <p:spPr>
          <a:xfrm>
            <a:off x="5908964" y="4444944"/>
            <a:ext cx="3246912" cy="243086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Studies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interactions between Computers &amp; Human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Language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would a computer summarize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book?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does a person ask a computer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question?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does a computer understand speech?</a:t>
            </a:r>
          </a:p>
        </p:txBody>
      </p:sp>
    </p:spTree>
    <p:extLst>
      <p:ext uri="{BB962C8B-B14F-4D97-AF65-F5344CB8AC3E}">
        <p14:creationId xmlns:p14="http://schemas.microsoft.com/office/powerpoint/2010/main" val="301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6071" r="21534" b="33890"/>
          <a:stretch/>
        </p:blipFill>
        <p:spPr>
          <a:xfrm>
            <a:off x="4173166" y="2491497"/>
            <a:ext cx="3822971" cy="60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5368" r="2322" b="18626"/>
          <a:stretch/>
        </p:blipFill>
        <p:spPr>
          <a:xfrm>
            <a:off x="4173165" y="3746365"/>
            <a:ext cx="4902742" cy="1882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554" y="2569299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Less of this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920" y="4702227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More of this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538919" y="2571391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Arrow 18"/>
          <p:cNvSpPr/>
          <p:nvPr/>
        </p:nvSpPr>
        <p:spPr>
          <a:xfrm>
            <a:off x="2538919" y="4702228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45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Text Classification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91421"/>
            <a:ext cx="2357438" cy="166407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838202" y="2010917"/>
            <a:ext cx="2416573" cy="1756967"/>
          </a:xfrm>
          <a:prstGeom prst="wedgeRoundRectCallout">
            <a:avLst>
              <a:gd name="adj1" fmla="val -49010"/>
              <a:gd name="adj2" fmla="val 689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latin typeface="Lane - Narrow" charset="0"/>
                <a:ea typeface="Lane - Narrow" charset="0"/>
                <a:cs typeface="Lane - Narrow" charset="0"/>
              </a:rPr>
              <a:t>blah, blah, blah, blah, blah, blah, blah, blah, blah, blah, blah, blah, blah, blah, blah, blah, blah, blah, blah, blah, blah, blah, blah, blah, blah, blah, blah, blah, blah, blah, blah, blah, blah, blah, blah, blah</a:t>
            </a:r>
            <a:r>
              <a:rPr lang="en-US" sz="1350" b="1" dirty="0">
                <a:latin typeface="Lane - Narrow" charset="0"/>
                <a:ea typeface="Lane - Narrow" charset="0"/>
                <a:cs typeface="Lane - Narrow" charset="0"/>
              </a:rPr>
              <a:t>, blah, blah, 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blah</a:t>
            </a:r>
            <a:r>
              <a:rPr lang="is-IS" sz="1350" b="1" dirty="0" smtClean="0">
                <a:latin typeface="Lane - Narrow" charset="0"/>
                <a:ea typeface="Lane - Narrow" charset="0"/>
                <a:cs typeface="Lane - Narrow" charset="0"/>
              </a:rPr>
              <a:t>…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 </a:t>
            </a:r>
            <a:endParaRPr lang="en-US" sz="135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27" idx="1"/>
          </p:cNvCxnSpPr>
          <p:nvPr/>
        </p:nvCxnSpPr>
        <p:spPr>
          <a:xfrm>
            <a:off x="5254775" y="2889401"/>
            <a:ext cx="845687" cy="137908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28" idx="1"/>
          </p:cNvCxnSpPr>
          <p:nvPr/>
        </p:nvCxnSpPr>
        <p:spPr>
          <a:xfrm flipV="1">
            <a:off x="5254775" y="2272527"/>
            <a:ext cx="932086" cy="61687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00462" y="4006872"/>
            <a:ext cx="284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Something else</a:t>
            </a:r>
            <a:r>
              <a:rPr lang="is-I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…</a:t>
            </a:r>
            <a:endParaRPr lang="en-US" sz="2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6861" y="2010917"/>
            <a:ext cx="241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Data Science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1" y="4647177"/>
            <a:ext cx="1054624" cy="1000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53" y="2567459"/>
            <a:ext cx="1085790" cy="10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4532546"/>
            <a:ext cx="3357727" cy="232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Data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Set          Corpus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Public Tweets </a:t>
            </a: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Everyone I follow on Twitter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149,254 Tweets              Documents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Twython to access Twitter API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Hive for JSON parsing</a:t>
            </a: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107610" y="807573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/>
          <p:cNvSpPr/>
          <p:nvPr/>
        </p:nvSpPr>
        <p:spPr>
          <a:xfrm>
            <a:off x="3526213" y="3480879"/>
            <a:ext cx="843907" cy="318581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89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884</Words>
  <Application>Microsoft Macintosh PowerPoint</Application>
  <PresentationFormat>Overhead</PresentationFormat>
  <Paragraphs>224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.AppleSystemUIFont</vt:lpstr>
      <vt:lpstr>Calibri</vt:lpstr>
      <vt:lpstr>Calibri Light</vt:lpstr>
      <vt:lpstr>Lane - Narrow</vt:lpstr>
      <vt:lpstr>Syncopate</vt:lpstr>
      <vt:lpstr>Wingdings</vt:lpstr>
      <vt:lpstr>Arial</vt:lpstr>
      <vt:lpstr>Office Theme</vt:lpstr>
      <vt:lpstr>Natural Language Processing</vt:lpstr>
      <vt:lpstr>About Me</vt:lpstr>
      <vt:lpstr>PowerPoint Presentation</vt:lpstr>
      <vt:lpstr>Agenda</vt:lpstr>
      <vt:lpstr>What is Natural Language Processing?</vt:lpstr>
      <vt:lpstr>Natural Language Processing</vt:lpstr>
      <vt:lpstr>Tonight’s Example</vt:lpstr>
      <vt:lpstr>Tonight’s Text Classification Example</vt:lpstr>
      <vt:lpstr>Tonight’s Data Set          Corpus</vt:lpstr>
      <vt:lpstr>Why</vt:lpstr>
      <vt:lpstr>Why</vt:lpstr>
      <vt:lpstr>                   MLlib</vt:lpstr>
      <vt:lpstr>                   ML</vt:lpstr>
      <vt:lpstr>Which Algorithm?</vt:lpstr>
      <vt:lpstr>PowerPoint Presentation</vt:lpstr>
      <vt:lpstr>PowerPoint Presentation</vt:lpstr>
      <vt:lpstr>Naïve Bayes</vt:lpstr>
      <vt:lpstr>                DataFrames</vt:lpstr>
      <vt:lpstr>                DataFrames</vt:lpstr>
      <vt:lpstr>                DataFrames</vt:lpstr>
      <vt:lpstr>Preprocessing Text Data</vt:lpstr>
      <vt:lpstr>                       Preprocessing</vt:lpstr>
      <vt:lpstr>Managing Libraries in Hadoop</vt:lpstr>
      <vt:lpstr>Managing Libraries in Hadoop</vt:lpstr>
      <vt:lpstr>Filtering Language</vt:lpstr>
      <vt:lpstr>Before / After</vt:lpstr>
      <vt:lpstr>Custom Functions in</vt:lpstr>
      <vt:lpstr>Note about DataFrames…</vt:lpstr>
      <vt:lpstr>Removing Stop Words</vt:lpstr>
      <vt:lpstr>Before / After</vt:lpstr>
      <vt:lpstr>Removing Misc Junk</vt:lpstr>
      <vt:lpstr>Before / After</vt:lpstr>
      <vt:lpstr>Keeping only the important stuff</vt:lpstr>
      <vt:lpstr>Before / After</vt:lpstr>
      <vt:lpstr>Standardizing Words</vt:lpstr>
      <vt:lpstr>Before / After</vt:lpstr>
      <vt:lpstr>Clean Up</vt:lpstr>
      <vt:lpstr>PowerPoint Presentation</vt:lpstr>
      <vt:lpstr>The Label</vt:lpstr>
      <vt:lpstr>Data Pipelining</vt:lpstr>
      <vt:lpstr>Featurization</vt:lpstr>
      <vt:lpstr>Training</vt:lpstr>
      <vt:lpstr>Evaluating</vt:lpstr>
      <vt:lpstr>Saving Data &amp; Model</vt:lpstr>
      <vt:lpstr>Next Steps? LDA?</vt:lpstr>
      <vt:lpstr>Visualizing Data</vt:lpstr>
      <vt:lpstr>Where to go from here?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with PySpark</dc:title>
  <dc:creator>Hogue, John D.</dc:creator>
  <cp:lastModifiedBy>Hogue, John D.</cp:lastModifiedBy>
  <cp:revision>56</cp:revision>
  <dcterms:created xsi:type="dcterms:W3CDTF">2016-01-17T22:57:13Z</dcterms:created>
  <dcterms:modified xsi:type="dcterms:W3CDTF">2016-01-21T07:27:55Z</dcterms:modified>
</cp:coreProperties>
</file>